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21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815703"/>
            <a:ext cx="7415927" cy="1543050"/>
          </a:xfrm>
          <a:prstGeom prst="rect">
            <a:avLst/>
          </a:prstGeom>
          <a:noFill/>
          <a:ln/>
        </p:spPr>
        <p:txBody>
          <a:bodyPr wrap="squar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Rites of Passage: Detailed Explanation</a:t>
            </a:r>
            <a:endParaRPr lang="en-US" sz="4860" dirty="0"/>
          </a:p>
        </p:txBody>
      </p:sp>
      <p:sp>
        <p:nvSpPr>
          <p:cNvPr id="6" name="Text 3"/>
          <p:cNvSpPr/>
          <p:nvPr/>
        </p:nvSpPr>
        <p:spPr>
          <a:xfrm>
            <a:off x="864037" y="3729038"/>
            <a:ext cx="7415927" cy="1975247"/>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 Rites of passage are profound cultural ceremonies that mark the transition of an individual from one stage of life to another. These ancient rituals are deeply rooted in many African societies, serving to acknowledge and celebrate key milestones with great significance and reverence.</a:t>
            </a:r>
            <a:endParaRPr lang="en-US" sz="1944" dirty="0"/>
          </a:p>
        </p:txBody>
      </p:sp>
      <p:sp>
        <p:nvSpPr>
          <p:cNvPr id="7" name="Shape 4"/>
          <p:cNvSpPr/>
          <p:nvPr/>
        </p:nvSpPr>
        <p:spPr>
          <a:xfrm>
            <a:off x="864037" y="6000393"/>
            <a:ext cx="394930" cy="394930"/>
          </a:xfrm>
          <a:prstGeom prst="roundRect">
            <a:avLst>
              <a:gd name="adj" fmla="val 23151155"/>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71657" y="6008013"/>
            <a:ext cx="379690" cy="379690"/>
          </a:xfrm>
          <a:prstGeom prst="rect">
            <a:avLst/>
          </a:prstGeom>
        </p:spPr>
      </p:pic>
      <p:sp>
        <p:nvSpPr>
          <p:cNvPr id="9" name="Text 5"/>
          <p:cNvSpPr/>
          <p:nvPr/>
        </p:nvSpPr>
        <p:spPr>
          <a:xfrm>
            <a:off x="1382316" y="5981938"/>
            <a:ext cx="3051572" cy="431959"/>
          </a:xfrm>
          <a:prstGeom prst="rect">
            <a:avLst/>
          </a:prstGeom>
          <a:noFill/>
          <a:ln/>
        </p:spPr>
        <p:txBody>
          <a:bodyPr wrap="none" rtlCol="0" anchor="t"/>
          <a:lstStyle/>
          <a:p>
            <a:pPr marL="0" indent="0" algn="l">
              <a:lnSpc>
                <a:spcPts val="3402"/>
              </a:lnSpc>
              <a:buNone/>
            </a:pPr>
            <a:r>
              <a:rPr lang="en-US" sz="2430" b="1" dirty="0" smtClean="0">
                <a:solidFill>
                  <a:srgbClr val="E0D6DE"/>
                </a:solidFill>
                <a:latin typeface="Fira Sans" pitchFamily="34" charset="0"/>
                <a:ea typeface="Fira Sans" pitchFamily="34" charset="-122"/>
              </a:rPr>
              <a:t>Samuel </a:t>
            </a:r>
            <a:r>
              <a:rPr lang="en-US" sz="2430" b="1" dirty="0" err="1" smtClean="0">
                <a:solidFill>
                  <a:srgbClr val="E0D6DE"/>
                </a:solidFill>
                <a:latin typeface="Fira Sans" pitchFamily="34" charset="0"/>
                <a:ea typeface="Fira Sans" pitchFamily="34" charset="-122"/>
              </a:rPr>
              <a:t>maina</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
        <p:nvSpPr>
          <p:cNvPr id="4" name="Text 2"/>
          <p:cNvSpPr/>
          <p:nvPr/>
        </p:nvSpPr>
        <p:spPr>
          <a:xfrm>
            <a:off x="864037" y="2010132"/>
            <a:ext cx="6172200" cy="771525"/>
          </a:xfrm>
          <a:prstGeom prst="rect">
            <a:avLst/>
          </a:prstGeom>
          <a:noFill/>
          <a:ln/>
        </p:spPr>
        <p:txBody>
          <a:bodyPr wrap="non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Birth Rites</a:t>
            </a:r>
            <a:endParaRPr lang="en-US" sz="4860" dirty="0"/>
          </a:p>
        </p:txBody>
      </p:sp>
      <p:sp>
        <p:nvSpPr>
          <p:cNvPr id="5" name="Text 3"/>
          <p:cNvSpPr/>
          <p:nvPr/>
        </p:nvSpPr>
        <p:spPr>
          <a:xfrm>
            <a:off x="864037" y="3398758"/>
            <a:ext cx="3147893"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Welcoming Rituals</a:t>
            </a:r>
            <a:endParaRPr lang="en-US" sz="2430" dirty="0"/>
          </a:p>
        </p:txBody>
      </p:sp>
      <p:sp>
        <p:nvSpPr>
          <p:cNvPr id="6" name="Text 4"/>
          <p:cNvSpPr/>
          <p:nvPr/>
        </p:nvSpPr>
        <p:spPr>
          <a:xfrm>
            <a:off x="864037" y="4031337"/>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Ceremonies to welcome a newborn into the community, often involving blessings, naming, and rituals to protect the child.</a:t>
            </a:r>
            <a:endParaRPr lang="en-US" sz="1944" dirty="0"/>
          </a:p>
        </p:txBody>
      </p:sp>
      <p:sp>
        <p:nvSpPr>
          <p:cNvPr id="7" name="Text 5"/>
          <p:cNvSpPr/>
          <p:nvPr/>
        </p:nvSpPr>
        <p:spPr>
          <a:xfrm>
            <a:off x="5372695" y="3398758"/>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Fertility Celebrations</a:t>
            </a:r>
            <a:endParaRPr lang="en-US" sz="2430" dirty="0"/>
          </a:p>
        </p:txBody>
      </p:sp>
      <p:sp>
        <p:nvSpPr>
          <p:cNvPr id="8" name="Text 6"/>
          <p:cNvSpPr/>
          <p:nvPr/>
        </p:nvSpPr>
        <p:spPr>
          <a:xfrm>
            <a:off x="5372695" y="4417100"/>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Joyous events to honor the mother and celebrate the gift of new life, strengthening bonds within the family.</a:t>
            </a:r>
            <a:endParaRPr lang="en-US" sz="1944" dirty="0"/>
          </a:p>
        </p:txBody>
      </p:sp>
      <p:sp>
        <p:nvSpPr>
          <p:cNvPr id="9" name="Text 7"/>
          <p:cNvSpPr/>
          <p:nvPr/>
        </p:nvSpPr>
        <p:spPr>
          <a:xfrm>
            <a:off x="9881354" y="3398758"/>
            <a:ext cx="3888581"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Ancestral Connections</a:t>
            </a:r>
            <a:endParaRPr lang="en-US" sz="2430" dirty="0"/>
          </a:p>
        </p:txBody>
      </p:sp>
      <p:sp>
        <p:nvSpPr>
          <p:cNvPr id="10" name="Text 8"/>
          <p:cNvSpPr/>
          <p:nvPr/>
        </p:nvSpPr>
        <p:spPr>
          <a:xfrm>
            <a:off x="9881354" y="4031337"/>
            <a:ext cx="3898821"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Rituals to introduce the child to their ancestors and ensure their protection and guidance throughout life.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1528" y="1165741"/>
            <a:ext cx="5766197" cy="706755"/>
          </a:xfrm>
          <a:prstGeom prst="rect">
            <a:avLst/>
          </a:prstGeom>
          <a:noFill/>
          <a:ln/>
        </p:spPr>
        <p:txBody>
          <a:bodyPr wrap="none" rtlCol="0" anchor="t"/>
          <a:lstStyle/>
          <a:p>
            <a:pPr marL="0" indent="0">
              <a:lnSpc>
                <a:spcPts val="5565"/>
              </a:lnSpc>
              <a:buNone/>
            </a:pPr>
            <a:r>
              <a:rPr lang="en-US" sz="4452" dirty="0">
                <a:solidFill>
                  <a:srgbClr val="FBF3FA"/>
                </a:solidFill>
                <a:latin typeface="Fira Mono" pitchFamily="34" charset="0"/>
                <a:ea typeface="Fira Mono" pitchFamily="34" charset="-122"/>
                <a:cs typeface="Fira Mono" pitchFamily="34" charset="-120"/>
              </a:rPr>
              <a:t>Naming Ceremonies</a:t>
            </a:r>
            <a:endParaRPr lang="en-US" sz="4452" dirty="0"/>
          </a:p>
        </p:txBody>
      </p:sp>
      <p:sp>
        <p:nvSpPr>
          <p:cNvPr id="6" name="Shape 3"/>
          <p:cNvSpPr/>
          <p:nvPr/>
        </p:nvSpPr>
        <p:spPr>
          <a:xfrm>
            <a:off x="791528" y="2466023"/>
            <a:ext cx="508754" cy="508754"/>
          </a:xfrm>
          <a:prstGeom prst="roundRect">
            <a:avLst>
              <a:gd name="adj" fmla="val 6668"/>
            </a:avLst>
          </a:prstGeom>
          <a:solidFill>
            <a:srgbClr val="2E2E2F"/>
          </a:solidFill>
          <a:ln/>
        </p:spPr>
      </p:sp>
      <p:sp>
        <p:nvSpPr>
          <p:cNvPr id="7" name="Text 4"/>
          <p:cNvSpPr/>
          <p:nvPr/>
        </p:nvSpPr>
        <p:spPr>
          <a:xfrm>
            <a:off x="944166" y="2550795"/>
            <a:ext cx="203478" cy="339209"/>
          </a:xfrm>
          <a:prstGeom prst="rect">
            <a:avLst/>
          </a:prstGeom>
          <a:noFill/>
          <a:ln/>
        </p:spPr>
        <p:txBody>
          <a:bodyPr wrap="none" rtlCol="0" anchor="t"/>
          <a:lstStyle/>
          <a:p>
            <a:pPr marL="0" indent="0" algn="ctr">
              <a:lnSpc>
                <a:spcPts val="2671"/>
              </a:lnSpc>
              <a:buNone/>
            </a:pPr>
            <a:r>
              <a:rPr lang="en-US" sz="2671" dirty="0">
                <a:solidFill>
                  <a:srgbClr val="E0D6DE"/>
                </a:solidFill>
                <a:latin typeface="Fira Mono" pitchFamily="34" charset="0"/>
                <a:ea typeface="Fira Mono" pitchFamily="34" charset="-122"/>
                <a:cs typeface="Fira Mono" pitchFamily="34" charset="-120"/>
              </a:rPr>
              <a:t>1</a:t>
            </a:r>
            <a:endParaRPr lang="en-US" sz="2671" dirty="0"/>
          </a:p>
        </p:txBody>
      </p:sp>
      <p:sp>
        <p:nvSpPr>
          <p:cNvPr id="8" name="Text 5"/>
          <p:cNvSpPr/>
          <p:nvPr/>
        </p:nvSpPr>
        <p:spPr>
          <a:xfrm>
            <a:off x="1526381" y="2466023"/>
            <a:ext cx="3559969" cy="353258"/>
          </a:xfrm>
          <a:prstGeom prst="rect">
            <a:avLst/>
          </a:prstGeom>
          <a:noFill/>
          <a:ln/>
        </p:spPr>
        <p:txBody>
          <a:bodyPr wrap="none" rtlCol="0" anchor="t"/>
          <a:lstStyle/>
          <a:p>
            <a:pPr marL="0" indent="0">
              <a:lnSpc>
                <a:spcPts val="2782"/>
              </a:lnSpc>
              <a:buNone/>
            </a:pPr>
            <a:r>
              <a:rPr lang="en-US" sz="2226" dirty="0">
                <a:solidFill>
                  <a:srgbClr val="E0D6DE"/>
                </a:solidFill>
                <a:latin typeface="Fira Mono" pitchFamily="34" charset="0"/>
                <a:ea typeface="Fira Mono" pitchFamily="34" charset="-122"/>
                <a:cs typeface="Fira Mono" pitchFamily="34" charset="-120"/>
              </a:rPr>
              <a:t>Significance of Names</a:t>
            </a:r>
            <a:endParaRPr lang="en-US" sz="2226" dirty="0"/>
          </a:p>
        </p:txBody>
      </p:sp>
      <p:sp>
        <p:nvSpPr>
          <p:cNvPr id="9" name="Text 6"/>
          <p:cNvSpPr/>
          <p:nvPr/>
        </p:nvSpPr>
        <p:spPr>
          <a:xfrm>
            <a:off x="1526381" y="2954893"/>
            <a:ext cx="6826091" cy="723424"/>
          </a:xfrm>
          <a:prstGeom prst="rect">
            <a:avLst/>
          </a:prstGeom>
          <a:noFill/>
          <a:ln/>
        </p:spPr>
        <p:txBody>
          <a:bodyPr wrap="square" rtlCol="0" anchor="t"/>
          <a:lstStyle/>
          <a:p>
            <a:pPr marL="0" indent="0">
              <a:lnSpc>
                <a:spcPts val="2849"/>
              </a:lnSpc>
              <a:buNone/>
            </a:pPr>
            <a:r>
              <a:rPr lang="en-US" sz="1781" dirty="0">
                <a:solidFill>
                  <a:srgbClr val="E0D6DE"/>
                </a:solidFill>
                <a:latin typeface="Fira Sans" pitchFamily="34" charset="0"/>
                <a:ea typeface="Fira Sans" pitchFamily="34" charset="-122"/>
                <a:cs typeface="Fira Sans" pitchFamily="34" charset="-120"/>
              </a:rPr>
              <a:t>Names hold deep cultural and spiritual meaning, often reflecting the child's personality, ancestry, or significant events.</a:t>
            </a:r>
            <a:endParaRPr lang="en-US" sz="1781" dirty="0"/>
          </a:p>
        </p:txBody>
      </p:sp>
      <p:sp>
        <p:nvSpPr>
          <p:cNvPr id="10" name="Shape 7"/>
          <p:cNvSpPr/>
          <p:nvPr/>
        </p:nvSpPr>
        <p:spPr>
          <a:xfrm>
            <a:off x="791528" y="4158734"/>
            <a:ext cx="508754" cy="508754"/>
          </a:xfrm>
          <a:prstGeom prst="roundRect">
            <a:avLst>
              <a:gd name="adj" fmla="val 6668"/>
            </a:avLst>
          </a:prstGeom>
          <a:solidFill>
            <a:srgbClr val="2E2E2F"/>
          </a:solidFill>
          <a:ln/>
        </p:spPr>
      </p:sp>
      <p:sp>
        <p:nvSpPr>
          <p:cNvPr id="11" name="Text 8"/>
          <p:cNvSpPr/>
          <p:nvPr/>
        </p:nvSpPr>
        <p:spPr>
          <a:xfrm>
            <a:off x="944166" y="4243507"/>
            <a:ext cx="203478" cy="339209"/>
          </a:xfrm>
          <a:prstGeom prst="rect">
            <a:avLst/>
          </a:prstGeom>
          <a:noFill/>
          <a:ln/>
        </p:spPr>
        <p:txBody>
          <a:bodyPr wrap="none" rtlCol="0" anchor="t"/>
          <a:lstStyle/>
          <a:p>
            <a:pPr marL="0" indent="0" algn="ctr">
              <a:lnSpc>
                <a:spcPts val="2671"/>
              </a:lnSpc>
              <a:buNone/>
            </a:pPr>
            <a:r>
              <a:rPr lang="en-US" sz="2671" dirty="0">
                <a:solidFill>
                  <a:srgbClr val="E0D6DE"/>
                </a:solidFill>
                <a:latin typeface="Fira Mono" pitchFamily="34" charset="0"/>
                <a:ea typeface="Fira Mono" pitchFamily="34" charset="-122"/>
                <a:cs typeface="Fira Mono" pitchFamily="34" charset="-120"/>
              </a:rPr>
              <a:t>2</a:t>
            </a:r>
            <a:endParaRPr lang="en-US" sz="2671" dirty="0"/>
          </a:p>
        </p:txBody>
      </p:sp>
      <p:sp>
        <p:nvSpPr>
          <p:cNvPr id="12" name="Text 9"/>
          <p:cNvSpPr/>
          <p:nvPr/>
        </p:nvSpPr>
        <p:spPr>
          <a:xfrm>
            <a:off x="1526381" y="4158734"/>
            <a:ext cx="3390543" cy="353258"/>
          </a:xfrm>
          <a:prstGeom prst="rect">
            <a:avLst/>
          </a:prstGeom>
          <a:noFill/>
          <a:ln/>
        </p:spPr>
        <p:txBody>
          <a:bodyPr wrap="none" rtlCol="0" anchor="t"/>
          <a:lstStyle/>
          <a:p>
            <a:pPr marL="0" indent="0">
              <a:lnSpc>
                <a:spcPts val="2782"/>
              </a:lnSpc>
              <a:buNone/>
            </a:pPr>
            <a:r>
              <a:rPr lang="en-US" sz="2226" dirty="0">
                <a:solidFill>
                  <a:srgbClr val="E0D6DE"/>
                </a:solidFill>
                <a:latin typeface="Fira Mono" pitchFamily="34" charset="0"/>
                <a:ea typeface="Fira Mono" pitchFamily="34" charset="-122"/>
                <a:cs typeface="Fira Mono" pitchFamily="34" charset="-120"/>
              </a:rPr>
              <a:t>Ceremonial Blessings</a:t>
            </a:r>
            <a:endParaRPr lang="en-US" sz="2226" dirty="0"/>
          </a:p>
        </p:txBody>
      </p:sp>
      <p:sp>
        <p:nvSpPr>
          <p:cNvPr id="13" name="Text 10"/>
          <p:cNvSpPr/>
          <p:nvPr/>
        </p:nvSpPr>
        <p:spPr>
          <a:xfrm>
            <a:off x="1526381" y="4647605"/>
            <a:ext cx="6826091" cy="723424"/>
          </a:xfrm>
          <a:prstGeom prst="rect">
            <a:avLst/>
          </a:prstGeom>
          <a:noFill/>
          <a:ln/>
        </p:spPr>
        <p:txBody>
          <a:bodyPr wrap="square" rtlCol="0" anchor="t"/>
          <a:lstStyle/>
          <a:p>
            <a:pPr marL="0" indent="0">
              <a:lnSpc>
                <a:spcPts val="2849"/>
              </a:lnSpc>
              <a:buNone/>
            </a:pPr>
            <a:r>
              <a:rPr lang="en-US" sz="1781" dirty="0">
                <a:solidFill>
                  <a:srgbClr val="E0D6DE"/>
                </a:solidFill>
                <a:latin typeface="Fira Sans" pitchFamily="34" charset="0"/>
                <a:ea typeface="Fira Sans" pitchFamily="34" charset="-122"/>
                <a:cs typeface="Fira Sans" pitchFamily="34" charset="-120"/>
              </a:rPr>
              <a:t>Elders or spiritual leaders bestow the name upon the child through rituals and prayers, invoking protection and guidance.</a:t>
            </a:r>
            <a:endParaRPr lang="en-US" sz="1781" dirty="0"/>
          </a:p>
        </p:txBody>
      </p:sp>
      <p:sp>
        <p:nvSpPr>
          <p:cNvPr id="14" name="Shape 11"/>
          <p:cNvSpPr/>
          <p:nvPr/>
        </p:nvSpPr>
        <p:spPr>
          <a:xfrm>
            <a:off x="791528" y="5851446"/>
            <a:ext cx="508754" cy="508754"/>
          </a:xfrm>
          <a:prstGeom prst="roundRect">
            <a:avLst>
              <a:gd name="adj" fmla="val 6668"/>
            </a:avLst>
          </a:prstGeom>
          <a:solidFill>
            <a:srgbClr val="2E2E2F"/>
          </a:solidFill>
          <a:ln/>
        </p:spPr>
      </p:sp>
      <p:sp>
        <p:nvSpPr>
          <p:cNvPr id="15" name="Text 12"/>
          <p:cNvSpPr/>
          <p:nvPr/>
        </p:nvSpPr>
        <p:spPr>
          <a:xfrm>
            <a:off x="944166" y="5936218"/>
            <a:ext cx="203478" cy="339209"/>
          </a:xfrm>
          <a:prstGeom prst="rect">
            <a:avLst/>
          </a:prstGeom>
          <a:noFill/>
          <a:ln/>
        </p:spPr>
        <p:txBody>
          <a:bodyPr wrap="none" rtlCol="0" anchor="t"/>
          <a:lstStyle/>
          <a:p>
            <a:pPr marL="0" indent="0" algn="ctr">
              <a:lnSpc>
                <a:spcPts val="2671"/>
              </a:lnSpc>
              <a:buNone/>
            </a:pPr>
            <a:r>
              <a:rPr lang="en-US" sz="2671" dirty="0">
                <a:solidFill>
                  <a:srgbClr val="E0D6DE"/>
                </a:solidFill>
                <a:latin typeface="Fira Mono" pitchFamily="34" charset="0"/>
                <a:ea typeface="Fira Mono" pitchFamily="34" charset="-122"/>
                <a:cs typeface="Fira Mono" pitchFamily="34" charset="-120"/>
              </a:rPr>
              <a:t>3</a:t>
            </a:r>
            <a:endParaRPr lang="en-US" sz="2671" dirty="0"/>
          </a:p>
        </p:txBody>
      </p:sp>
      <p:sp>
        <p:nvSpPr>
          <p:cNvPr id="16" name="Text 13"/>
          <p:cNvSpPr/>
          <p:nvPr/>
        </p:nvSpPr>
        <p:spPr>
          <a:xfrm>
            <a:off x="1526381" y="5851446"/>
            <a:ext cx="3559969" cy="353258"/>
          </a:xfrm>
          <a:prstGeom prst="rect">
            <a:avLst/>
          </a:prstGeom>
          <a:noFill/>
          <a:ln/>
        </p:spPr>
        <p:txBody>
          <a:bodyPr wrap="none" rtlCol="0" anchor="t"/>
          <a:lstStyle/>
          <a:p>
            <a:pPr marL="0" indent="0">
              <a:lnSpc>
                <a:spcPts val="2782"/>
              </a:lnSpc>
              <a:buNone/>
            </a:pPr>
            <a:r>
              <a:rPr lang="en-US" sz="2226" dirty="0">
                <a:solidFill>
                  <a:srgbClr val="E0D6DE"/>
                </a:solidFill>
                <a:latin typeface="Fira Mono" pitchFamily="34" charset="0"/>
                <a:ea typeface="Fira Mono" pitchFamily="34" charset="-122"/>
                <a:cs typeface="Fira Mono" pitchFamily="34" charset="-120"/>
              </a:rPr>
              <a:t>Community Celebration</a:t>
            </a:r>
            <a:endParaRPr lang="en-US" sz="2226" dirty="0"/>
          </a:p>
        </p:txBody>
      </p:sp>
      <p:sp>
        <p:nvSpPr>
          <p:cNvPr id="17" name="Text 14"/>
          <p:cNvSpPr/>
          <p:nvPr/>
        </p:nvSpPr>
        <p:spPr>
          <a:xfrm>
            <a:off x="1526381" y="6340316"/>
            <a:ext cx="6826091" cy="723424"/>
          </a:xfrm>
          <a:prstGeom prst="rect">
            <a:avLst/>
          </a:prstGeom>
          <a:noFill/>
          <a:ln/>
        </p:spPr>
        <p:txBody>
          <a:bodyPr wrap="square" rtlCol="0" anchor="t"/>
          <a:lstStyle/>
          <a:p>
            <a:pPr marL="0" indent="0">
              <a:lnSpc>
                <a:spcPts val="2849"/>
              </a:lnSpc>
              <a:buNone/>
            </a:pPr>
            <a:r>
              <a:rPr lang="en-US" sz="1781" dirty="0">
                <a:solidFill>
                  <a:srgbClr val="E0D6DE"/>
                </a:solidFill>
                <a:latin typeface="Fira Sans" pitchFamily="34" charset="0"/>
                <a:ea typeface="Fira Sans" pitchFamily="34" charset="-122"/>
                <a:cs typeface="Fira Sans" pitchFamily="34" charset="-120"/>
              </a:rPr>
              <a:t>The naming ceremony is a joyous community event, strengthening the child's connection to their culture and heritage.</a:t>
            </a:r>
            <a:endParaRPr lang="en-US" sz="1781"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14630400" cy="2205752"/>
          </a:xfrm>
          <a:prstGeom prst="rect">
            <a:avLst/>
          </a:prstGeom>
        </p:spPr>
      </p:pic>
      <p:sp>
        <p:nvSpPr>
          <p:cNvPr id="5" name="Text 2"/>
          <p:cNvSpPr/>
          <p:nvPr/>
        </p:nvSpPr>
        <p:spPr>
          <a:xfrm>
            <a:off x="2495550" y="2692241"/>
            <a:ext cx="4411623" cy="551378"/>
          </a:xfrm>
          <a:prstGeom prst="rect">
            <a:avLst/>
          </a:prstGeom>
          <a:noFill/>
          <a:ln/>
        </p:spPr>
        <p:txBody>
          <a:bodyPr wrap="none" rtlCol="0" anchor="t"/>
          <a:lstStyle/>
          <a:p>
            <a:pPr marL="0" indent="0">
              <a:lnSpc>
                <a:spcPts val="4342"/>
              </a:lnSpc>
              <a:buNone/>
            </a:pPr>
            <a:r>
              <a:rPr lang="en-US" sz="3474" dirty="0">
                <a:solidFill>
                  <a:srgbClr val="FBF3FA"/>
                </a:solidFill>
                <a:latin typeface="Fira Mono" pitchFamily="34" charset="0"/>
                <a:ea typeface="Fira Mono" pitchFamily="34" charset="-122"/>
                <a:cs typeface="Fira Mono" pitchFamily="34" charset="-120"/>
              </a:rPr>
              <a:t>Puberty Rites</a:t>
            </a:r>
            <a:endParaRPr lang="en-US" sz="3474" dirty="0"/>
          </a:p>
        </p:txBody>
      </p:sp>
      <p:pic>
        <p:nvPicPr>
          <p:cNvPr id="6" name="Image 1" descr="preencoded.png"/>
          <p:cNvPicPr>
            <a:picLocks noChangeAspect="1"/>
          </p:cNvPicPr>
          <p:nvPr/>
        </p:nvPicPr>
        <p:blipFill>
          <a:blip r:embed="rId4"/>
          <a:stretch>
            <a:fillRect/>
          </a:stretch>
        </p:blipFill>
        <p:spPr>
          <a:xfrm>
            <a:off x="2495550" y="3508296"/>
            <a:ext cx="882253" cy="1411605"/>
          </a:xfrm>
          <a:prstGeom prst="rect">
            <a:avLst/>
          </a:prstGeom>
        </p:spPr>
      </p:pic>
      <p:sp>
        <p:nvSpPr>
          <p:cNvPr id="7" name="Text 3"/>
          <p:cNvSpPr/>
          <p:nvPr/>
        </p:nvSpPr>
        <p:spPr>
          <a:xfrm>
            <a:off x="3642479" y="3684746"/>
            <a:ext cx="2205752" cy="275749"/>
          </a:xfrm>
          <a:prstGeom prst="rect">
            <a:avLst/>
          </a:prstGeom>
          <a:noFill/>
          <a:ln/>
        </p:spPr>
        <p:txBody>
          <a:bodyPr wrap="none" rtlCol="0" anchor="t"/>
          <a:lstStyle/>
          <a:p>
            <a:pPr marL="0" indent="0" algn="l">
              <a:lnSpc>
                <a:spcPts val="2171"/>
              </a:lnSpc>
              <a:buNone/>
            </a:pPr>
            <a:r>
              <a:rPr lang="en-US" sz="1737" dirty="0">
                <a:solidFill>
                  <a:srgbClr val="E0D6DE"/>
                </a:solidFill>
                <a:latin typeface="Fira Mono" pitchFamily="34" charset="0"/>
                <a:ea typeface="Fira Mono" pitchFamily="34" charset="-122"/>
                <a:cs typeface="Fira Mono" pitchFamily="34" charset="-120"/>
              </a:rPr>
              <a:t>Marking Maturity</a:t>
            </a:r>
            <a:endParaRPr lang="en-US" sz="1737" dirty="0"/>
          </a:p>
        </p:txBody>
      </p:sp>
      <p:sp>
        <p:nvSpPr>
          <p:cNvPr id="8" name="Text 4"/>
          <p:cNvSpPr/>
          <p:nvPr/>
        </p:nvSpPr>
        <p:spPr>
          <a:xfrm>
            <a:off x="3642479" y="4066342"/>
            <a:ext cx="8492371" cy="282297"/>
          </a:xfrm>
          <a:prstGeom prst="rect">
            <a:avLst/>
          </a:prstGeom>
          <a:noFill/>
          <a:ln/>
        </p:spPr>
        <p:txBody>
          <a:bodyPr wrap="none" rtlCol="0" anchor="t"/>
          <a:lstStyle/>
          <a:p>
            <a:pPr marL="0" indent="0" algn="l">
              <a:lnSpc>
                <a:spcPts val="2223"/>
              </a:lnSpc>
              <a:buNone/>
            </a:pPr>
            <a:r>
              <a:rPr lang="en-US" sz="1389" dirty="0">
                <a:solidFill>
                  <a:srgbClr val="E0D6DE"/>
                </a:solidFill>
                <a:latin typeface="Fira Sans" pitchFamily="34" charset="0"/>
                <a:ea typeface="Fira Sans" pitchFamily="34" charset="-122"/>
                <a:cs typeface="Fira Sans" pitchFamily="34" charset="-120"/>
              </a:rPr>
              <a:t>Puberty rites acknowledge the physical and emotional transition from childhood to adulthood.</a:t>
            </a:r>
            <a:endParaRPr lang="en-US" sz="1389" dirty="0"/>
          </a:p>
        </p:txBody>
      </p:sp>
      <p:pic>
        <p:nvPicPr>
          <p:cNvPr id="9" name="Image 2" descr="preencoded.png"/>
          <p:cNvPicPr>
            <a:picLocks noChangeAspect="1"/>
          </p:cNvPicPr>
          <p:nvPr/>
        </p:nvPicPr>
        <p:blipFill>
          <a:blip r:embed="rId5"/>
          <a:stretch>
            <a:fillRect/>
          </a:stretch>
        </p:blipFill>
        <p:spPr>
          <a:xfrm>
            <a:off x="2495550" y="4919901"/>
            <a:ext cx="882253" cy="1411605"/>
          </a:xfrm>
          <a:prstGeom prst="rect">
            <a:avLst/>
          </a:prstGeom>
        </p:spPr>
      </p:pic>
      <p:sp>
        <p:nvSpPr>
          <p:cNvPr id="10" name="Text 5"/>
          <p:cNvSpPr/>
          <p:nvPr/>
        </p:nvSpPr>
        <p:spPr>
          <a:xfrm>
            <a:off x="3642479" y="5096351"/>
            <a:ext cx="2910721" cy="275749"/>
          </a:xfrm>
          <a:prstGeom prst="rect">
            <a:avLst/>
          </a:prstGeom>
          <a:noFill/>
          <a:ln/>
        </p:spPr>
        <p:txBody>
          <a:bodyPr wrap="none" rtlCol="0" anchor="t"/>
          <a:lstStyle/>
          <a:p>
            <a:pPr marL="0" indent="0" algn="l">
              <a:lnSpc>
                <a:spcPts val="2171"/>
              </a:lnSpc>
              <a:buNone/>
            </a:pPr>
            <a:r>
              <a:rPr lang="en-US" sz="1737" dirty="0">
                <a:solidFill>
                  <a:srgbClr val="E0D6DE"/>
                </a:solidFill>
                <a:latin typeface="Fira Mono" pitchFamily="34" charset="0"/>
                <a:ea typeface="Fira Mono" pitchFamily="34" charset="-122"/>
                <a:cs typeface="Fira Mono" pitchFamily="34" charset="-120"/>
              </a:rPr>
              <a:t>Teachings and Guidance</a:t>
            </a:r>
            <a:endParaRPr lang="en-US" sz="1737" dirty="0"/>
          </a:p>
        </p:txBody>
      </p:sp>
      <p:sp>
        <p:nvSpPr>
          <p:cNvPr id="11" name="Text 6"/>
          <p:cNvSpPr/>
          <p:nvPr/>
        </p:nvSpPr>
        <p:spPr>
          <a:xfrm>
            <a:off x="3642479" y="5477947"/>
            <a:ext cx="8492371" cy="282297"/>
          </a:xfrm>
          <a:prstGeom prst="rect">
            <a:avLst/>
          </a:prstGeom>
          <a:noFill/>
          <a:ln/>
        </p:spPr>
        <p:txBody>
          <a:bodyPr wrap="none" rtlCol="0" anchor="t"/>
          <a:lstStyle/>
          <a:p>
            <a:pPr marL="0" indent="0" algn="l">
              <a:lnSpc>
                <a:spcPts val="2223"/>
              </a:lnSpc>
              <a:buNone/>
            </a:pPr>
            <a:r>
              <a:rPr lang="en-US" sz="1389" dirty="0">
                <a:solidFill>
                  <a:srgbClr val="E0D6DE"/>
                </a:solidFill>
                <a:latin typeface="Fira Sans" pitchFamily="34" charset="0"/>
                <a:ea typeface="Fira Sans" pitchFamily="34" charset="-122"/>
                <a:cs typeface="Fira Sans" pitchFamily="34" charset="-120"/>
              </a:rPr>
              <a:t>Elders impart wisdom, skills, and values to prepare the individual for their new role in the community.</a:t>
            </a:r>
            <a:endParaRPr lang="en-US" sz="1389" dirty="0"/>
          </a:p>
        </p:txBody>
      </p:sp>
      <p:pic>
        <p:nvPicPr>
          <p:cNvPr id="12" name="Image 3" descr="preencoded.png"/>
          <p:cNvPicPr>
            <a:picLocks noChangeAspect="1"/>
          </p:cNvPicPr>
          <p:nvPr/>
        </p:nvPicPr>
        <p:blipFill>
          <a:blip r:embed="rId6"/>
          <a:stretch>
            <a:fillRect/>
          </a:stretch>
        </p:blipFill>
        <p:spPr>
          <a:xfrm>
            <a:off x="2495550" y="6331506"/>
            <a:ext cx="882253" cy="1411605"/>
          </a:xfrm>
          <a:prstGeom prst="rect">
            <a:avLst/>
          </a:prstGeom>
        </p:spPr>
      </p:pic>
      <p:sp>
        <p:nvSpPr>
          <p:cNvPr id="13" name="Text 7"/>
          <p:cNvSpPr/>
          <p:nvPr/>
        </p:nvSpPr>
        <p:spPr>
          <a:xfrm>
            <a:off x="3642479" y="6507956"/>
            <a:ext cx="3175278" cy="275749"/>
          </a:xfrm>
          <a:prstGeom prst="rect">
            <a:avLst/>
          </a:prstGeom>
          <a:noFill/>
          <a:ln/>
        </p:spPr>
        <p:txBody>
          <a:bodyPr wrap="none" rtlCol="0" anchor="t"/>
          <a:lstStyle/>
          <a:p>
            <a:pPr marL="0" indent="0" algn="l">
              <a:lnSpc>
                <a:spcPts val="2171"/>
              </a:lnSpc>
              <a:buNone/>
            </a:pPr>
            <a:r>
              <a:rPr lang="en-US" sz="1737" dirty="0">
                <a:solidFill>
                  <a:srgbClr val="E0D6DE"/>
                </a:solidFill>
                <a:latin typeface="Fira Mono" pitchFamily="34" charset="0"/>
                <a:ea typeface="Fira Mono" pitchFamily="34" charset="-122"/>
                <a:cs typeface="Fira Mono" pitchFamily="34" charset="-120"/>
              </a:rPr>
              <a:t>Spiritual Transformation</a:t>
            </a:r>
            <a:endParaRPr lang="en-US" sz="1737" dirty="0"/>
          </a:p>
        </p:txBody>
      </p:sp>
      <p:sp>
        <p:nvSpPr>
          <p:cNvPr id="14" name="Text 8"/>
          <p:cNvSpPr/>
          <p:nvPr/>
        </p:nvSpPr>
        <p:spPr>
          <a:xfrm>
            <a:off x="3642479" y="6889552"/>
            <a:ext cx="8492371" cy="282297"/>
          </a:xfrm>
          <a:prstGeom prst="rect">
            <a:avLst/>
          </a:prstGeom>
          <a:noFill/>
          <a:ln/>
        </p:spPr>
        <p:txBody>
          <a:bodyPr wrap="none" rtlCol="0" anchor="t"/>
          <a:lstStyle/>
          <a:p>
            <a:pPr marL="0" indent="0" algn="l">
              <a:lnSpc>
                <a:spcPts val="2223"/>
              </a:lnSpc>
              <a:buNone/>
            </a:pPr>
            <a:r>
              <a:rPr lang="en-US" sz="1389" dirty="0">
                <a:solidFill>
                  <a:srgbClr val="E0D6DE"/>
                </a:solidFill>
                <a:latin typeface="Fira Sans" pitchFamily="34" charset="0"/>
                <a:ea typeface="Fira Sans" pitchFamily="34" charset="-122"/>
                <a:cs typeface="Fira Sans" pitchFamily="34" charset="-120"/>
              </a:rPr>
              <a:t>Rituals and ceremonies facilitate a profound personal and spiritual awakening.</a:t>
            </a:r>
            <a:endParaRPr lang="en-US" sz="138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31505"/>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5486400" cy="8231505"/>
          </a:xfrm>
          <a:prstGeom prst="rect">
            <a:avLst/>
          </a:prstGeom>
        </p:spPr>
      </p:pic>
      <p:sp>
        <p:nvSpPr>
          <p:cNvPr id="5" name="Text 2"/>
          <p:cNvSpPr/>
          <p:nvPr/>
        </p:nvSpPr>
        <p:spPr>
          <a:xfrm>
            <a:off x="6328648" y="661749"/>
            <a:ext cx="6016109" cy="751999"/>
          </a:xfrm>
          <a:prstGeom prst="rect">
            <a:avLst/>
          </a:prstGeom>
          <a:noFill/>
          <a:ln/>
        </p:spPr>
        <p:txBody>
          <a:bodyPr wrap="none" rtlCol="0" anchor="t"/>
          <a:lstStyle/>
          <a:p>
            <a:pPr marL="0" indent="0">
              <a:lnSpc>
                <a:spcPts val="5921"/>
              </a:lnSpc>
              <a:buNone/>
            </a:pPr>
            <a:r>
              <a:rPr lang="en-US" sz="4737" dirty="0">
                <a:solidFill>
                  <a:srgbClr val="FBF3FA"/>
                </a:solidFill>
                <a:latin typeface="Fira Mono" pitchFamily="34" charset="0"/>
                <a:ea typeface="Fira Mono" pitchFamily="34" charset="-122"/>
                <a:cs typeface="Fira Mono" pitchFamily="34" charset="-120"/>
              </a:rPr>
              <a:t>Marriage Rites</a:t>
            </a:r>
            <a:endParaRPr lang="en-US" sz="4737" dirty="0"/>
          </a:p>
        </p:txBody>
      </p:sp>
      <p:sp>
        <p:nvSpPr>
          <p:cNvPr id="6" name="Shape 3"/>
          <p:cNvSpPr/>
          <p:nvPr/>
        </p:nvSpPr>
        <p:spPr>
          <a:xfrm>
            <a:off x="6328648" y="1774627"/>
            <a:ext cx="7459504" cy="1771293"/>
          </a:xfrm>
          <a:prstGeom prst="roundRect">
            <a:avLst>
              <a:gd name="adj" fmla="val 2038"/>
            </a:avLst>
          </a:prstGeom>
          <a:solidFill>
            <a:srgbClr val="2E2E2F"/>
          </a:solidFill>
          <a:ln/>
        </p:spPr>
      </p:sp>
      <p:sp>
        <p:nvSpPr>
          <p:cNvPr id="7" name="Text 4"/>
          <p:cNvSpPr/>
          <p:nvPr/>
        </p:nvSpPr>
        <p:spPr>
          <a:xfrm>
            <a:off x="6569273" y="2015252"/>
            <a:ext cx="3248144" cy="375880"/>
          </a:xfrm>
          <a:prstGeom prst="rect">
            <a:avLst/>
          </a:prstGeom>
          <a:noFill/>
          <a:ln/>
        </p:spPr>
        <p:txBody>
          <a:bodyPr wrap="none" rtlCol="0" anchor="t"/>
          <a:lstStyle/>
          <a:p>
            <a:pPr marL="0" indent="0">
              <a:lnSpc>
                <a:spcPts val="2961"/>
              </a:lnSpc>
              <a:buNone/>
            </a:pPr>
            <a:r>
              <a:rPr lang="en-US" sz="2369" dirty="0">
                <a:solidFill>
                  <a:srgbClr val="E0D6DE"/>
                </a:solidFill>
                <a:latin typeface="Fira Mono" pitchFamily="34" charset="0"/>
                <a:ea typeface="Fira Mono" pitchFamily="34" charset="-122"/>
                <a:cs typeface="Fira Mono" pitchFamily="34" charset="-120"/>
              </a:rPr>
              <a:t>Engagement Rituals</a:t>
            </a:r>
            <a:endParaRPr lang="en-US" sz="2369" dirty="0"/>
          </a:p>
        </p:txBody>
      </p:sp>
      <p:sp>
        <p:nvSpPr>
          <p:cNvPr id="8" name="Text 5"/>
          <p:cNvSpPr/>
          <p:nvPr/>
        </p:nvSpPr>
        <p:spPr>
          <a:xfrm>
            <a:off x="6569273" y="2535436"/>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Fira Sans" pitchFamily="34" charset="0"/>
                <a:ea typeface="Fira Sans" pitchFamily="34" charset="-122"/>
                <a:cs typeface="Fira Sans" pitchFamily="34" charset="-120"/>
              </a:rPr>
              <a:t>Ceremonies to officially announce the engagement and seek the blessings of families and the community.</a:t>
            </a:r>
            <a:endParaRPr lang="en-US" sz="1895" dirty="0"/>
          </a:p>
        </p:txBody>
      </p:sp>
      <p:sp>
        <p:nvSpPr>
          <p:cNvPr id="9" name="Shape 6"/>
          <p:cNvSpPr/>
          <p:nvPr/>
        </p:nvSpPr>
        <p:spPr>
          <a:xfrm>
            <a:off x="6328648" y="3786545"/>
            <a:ext cx="7459504" cy="1771293"/>
          </a:xfrm>
          <a:prstGeom prst="roundRect">
            <a:avLst>
              <a:gd name="adj" fmla="val 2038"/>
            </a:avLst>
          </a:prstGeom>
          <a:solidFill>
            <a:srgbClr val="2E2E2F"/>
          </a:solidFill>
          <a:ln/>
        </p:spPr>
      </p:sp>
      <p:sp>
        <p:nvSpPr>
          <p:cNvPr id="10" name="Text 7"/>
          <p:cNvSpPr/>
          <p:nvPr/>
        </p:nvSpPr>
        <p:spPr>
          <a:xfrm>
            <a:off x="6569273" y="4027170"/>
            <a:ext cx="3609142" cy="375880"/>
          </a:xfrm>
          <a:prstGeom prst="rect">
            <a:avLst/>
          </a:prstGeom>
          <a:noFill/>
          <a:ln/>
        </p:spPr>
        <p:txBody>
          <a:bodyPr wrap="none" rtlCol="0" anchor="t"/>
          <a:lstStyle/>
          <a:p>
            <a:pPr marL="0" indent="0">
              <a:lnSpc>
                <a:spcPts val="2961"/>
              </a:lnSpc>
              <a:buNone/>
            </a:pPr>
            <a:r>
              <a:rPr lang="en-US" sz="2369" dirty="0">
                <a:solidFill>
                  <a:srgbClr val="E0D6DE"/>
                </a:solidFill>
                <a:latin typeface="Fira Mono" pitchFamily="34" charset="0"/>
                <a:ea typeface="Fira Mono" pitchFamily="34" charset="-122"/>
                <a:cs typeface="Fira Mono" pitchFamily="34" charset="-120"/>
              </a:rPr>
              <a:t>Wedding Celebrations</a:t>
            </a:r>
            <a:endParaRPr lang="en-US" sz="2369" dirty="0"/>
          </a:p>
        </p:txBody>
      </p:sp>
      <p:sp>
        <p:nvSpPr>
          <p:cNvPr id="11" name="Text 8"/>
          <p:cNvSpPr/>
          <p:nvPr/>
        </p:nvSpPr>
        <p:spPr>
          <a:xfrm>
            <a:off x="6569273" y="4547354"/>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Fira Sans" pitchFamily="34" charset="0"/>
                <a:ea typeface="Fira Sans" pitchFamily="34" charset="-122"/>
                <a:cs typeface="Fira Sans" pitchFamily="34" charset="-120"/>
              </a:rPr>
              <a:t>Elaborate ceremonies uniting the couple, their families, and the wider community in a joyous celebration.</a:t>
            </a:r>
            <a:endParaRPr lang="en-US" sz="1895" dirty="0"/>
          </a:p>
        </p:txBody>
      </p:sp>
      <p:sp>
        <p:nvSpPr>
          <p:cNvPr id="12" name="Shape 9"/>
          <p:cNvSpPr/>
          <p:nvPr/>
        </p:nvSpPr>
        <p:spPr>
          <a:xfrm>
            <a:off x="6328648" y="5798463"/>
            <a:ext cx="7459504" cy="1771293"/>
          </a:xfrm>
          <a:prstGeom prst="roundRect">
            <a:avLst>
              <a:gd name="adj" fmla="val 2038"/>
            </a:avLst>
          </a:prstGeom>
          <a:solidFill>
            <a:srgbClr val="2E2E2F"/>
          </a:solidFill>
          <a:ln/>
        </p:spPr>
      </p:sp>
      <p:sp>
        <p:nvSpPr>
          <p:cNvPr id="13" name="Text 10"/>
          <p:cNvSpPr/>
          <p:nvPr/>
        </p:nvSpPr>
        <p:spPr>
          <a:xfrm>
            <a:off x="6569273" y="6039088"/>
            <a:ext cx="3007995" cy="375880"/>
          </a:xfrm>
          <a:prstGeom prst="rect">
            <a:avLst/>
          </a:prstGeom>
          <a:noFill/>
          <a:ln/>
        </p:spPr>
        <p:txBody>
          <a:bodyPr wrap="none" rtlCol="0" anchor="t"/>
          <a:lstStyle/>
          <a:p>
            <a:pPr marL="0" indent="0">
              <a:lnSpc>
                <a:spcPts val="2961"/>
              </a:lnSpc>
              <a:buNone/>
            </a:pPr>
            <a:r>
              <a:rPr lang="en-US" sz="2369" dirty="0">
                <a:solidFill>
                  <a:srgbClr val="E0D6DE"/>
                </a:solidFill>
                <a:latin typeface="Fira Mono" pitchFamily="34" charset="0"/>
                <a:ea typeface="Fira Mono" pitchFamily="34" charset="-122"/>
                <a:cs typeface="Fira Mono" pitchFamily="34" charset="-120"/>
              </a:rPr>
              <a:t>Marital Bonds</a:t>
            </a:r>
            <a:endParaRPr lang="en-US" sz="2369" dirty="0"/>
          </a:p>
        </p:txBody>
      </p:sp>
      <p:sp>
        <p:nvSpPr>
          <p:cNvPr id="14" name="Text 11"/>
          <p:cNvSpPr/>
          <p:nvPr/>
        </p:nvSpPr>
        <p:spPr>
          <a:xfrm>
            <a:off x="6569273" y="6559272"/>
            <a:ext cx="6978253" cy="769858"/>
          </a:xfrm>
          <a:prstGeom prst="rect">
            <a:avLst/>
          </a:prstGeom>
          <a:noFill/>
          <a:ln/>
        </p:spPr>
        <p:txBody>
          <a:bodyPr wrap="square" rtlCol="0" anchor="t"/>
          <a:lstStyle/>
          <a:p>
            <a:pPr marL="0" indent="0">
              <a:lnSpc>
                <a:spcPts val="3032"/>
              </a:lnSpc>
              <a:buNone/>
            </a:pPr>
            <a:r>
              <a:rPr lang="en-US" sz="1895" dirty="0">
                <a:solidFill>
                  <a:srgbClr val="E0D6DE"/>
                </a:solidFill>
                <a:latin typeface="Fira Sans" pitchFamily="34" charset="0"/>
                <a:ea typeface="Fira Sans" pitchFamily="34" charset="-122"/>
                <a:cs typeface="Fira Sans" pitchFamily="34" charset="-120"/>
              </a:rPr>
              <a:t>Rituals to strengthen the spiritual and emotional connection between the newlyweds and their families.</a:t>
            </a:r>
            <a:endParaRPr lang="en-US" sz="189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4505" y="815340"/>
            <a:ext cx="5746433" cy="718185"/>
          </a:xfrm>
          <a:prstGeom prst="rect">
            <a:avLst/>
          </a:prstGeom>
          <a:noFill/>
          <a:ln/>
        </p:spPr>
        <p:txBody>
          <a:bodyPr wrap="none" rtlCol="0" anchor="t"/>
          <a:lstStyle/>
          <a:p>
            <a:pPr marL="0" indent="0">
              <a:lnSpc>
                <a:spcPts val="5656"/>
              </a:lnSpc>
              <a:buNone/>
            </a:pPr>
            <a:r>
              <a:rPr lang="en-US" sz="4525" dirty="0">
                <a:solidFill>
                  <a:srgbClr val="FBF3FA"/>
                </a:solidFill>
                <a:latin typeface="Fira Mono" pitchFamily="34" charset="0"/>
                <a:ea typeface="Fira Mono" pitchFamily="34" charset="-122"/>
                <a:cs typeface="Fira Mono" pitchFamily="34" charset="-120"/>
              </a:rPr>
              <a:t>Funeral Rites</a:t>
            </a:r>
            <a:endParaRPr lang="en-US" sz="4525" dirty="0"/>
          </a:p>
        </p:txBody>
      </p:sp>
      <p:sp>
        <p:nvSpPr>
          <p:cNvPr id="6" name="Shape 3"/>
          <p:cNvSpPr/>
          <p:nvPr/>
        </p:nvSpPr>
        <p:spPr>
          <a:xfrm>
            <a:off x="1133951" y="1878211"/>
            <a:ext cx="30480" cy="5535930"/>
          </a:xfrm>
          <a:prstGeom prst="roundRect">
            <a:avLst>
              <a:gd name="adj" fmla="val 113121"/>
            </a:avLst>
          </a:prstGeom>
          <a:solidFill>
            <a:srgbClr val="474748"/>
          </a:solidFill>
          <a:ln/>
        </p:spPr>
      </p:sp>
      <p:sp>
        <p:nvSpPr>
          <p:cNvPr id="7" name="Shape 4"/>
          <p:cNvSpPr/>
          <p:nvPr/>
        </p:nvSpPr>
        <p:spPr>
          <a:xfrm>
            <a:off x="1377255" y="2379940"/>
            <a:ext cx="804505" cy="30480"/>
          </a:xfrm>
          <a:prstGeom prst="roundRect">
            <a:avLst>
              <a:gd name="adj" fmla="val 113121"/>
            </a:avLst>
          </a:prstGeom>
          <a:solidFill>
            <a:srgbClr val="474748"/>
          </a:solidFill>
          <a:ln/>
        </p:spPr>
      </p:sp>
      <p:sp>
        <p:nvSpPr>
          <p:cNvPr id="8" name="Shape 5"/>
          <p:cNvSpPr/>
          <p:nvPr/>
        </p:nvSpPr>
        <p:spPr>
          <a:xfrm>
            <a:off x="890647" y="2136696"/>
            <a:ext cx="517088" cy="517088"/>
          </a:xfrm>
          <a:prstGeom prst="roundRect">
            <a:avLst>
              <a:gd name="adj" fmla="val 6668"/>
            </a:avLst>
          </a:prstGeom>
          <a:solidFill>
            <a:srgbClr val="2E2E2F"/>
          </a:solidFill>
          <a:ln/>
        </p:spPr>
      </p:sp>
      <p:sp>
        <p:nvSpPr>
          <p:cNvPr id="9" name="Text 6"/>
          <p:cNvSpPr/>
          <p:nvPr/>
        </p:nvSpPr>
        <p:spPr>
          <a:xfrm>
            <a:off x="1045666" y="2222778"/>
            <a:ext cx="206931" cy="344805"/>
          </a:xfrm>
          <a:prstGeom prst="rect">
            <a:avLst/>
          </a:prstGeom>
          <a:noFill/>
          <a:ln/>
        </p:spPr>
        <p:txBody>
          <a:bodyPr wrap="none" rtlCol="0" anchor="t"/>
          <a:lstStyle/>
          <a:p>
            <a:pPr marL="0" indent="0" algn="ctr">
              <a:lnSpc>
                <a:spcPts val="2715"/>
              </a:lnSpc>
              <a:buNone/>
            </a:pPr>
            <a:r>
              <a:rPr lang="en-US" sz="2715" dirty="0">
                <a:solidFill>
                  <a:srgbClr val="E0D6DE"/>
                </a:solidFill>
                <a:latin typeface="Fira Mono" pitchFamily="34" charset="0"/>
                <a:ea typeface="Fira Mono" pitchFamily="34" charset="-122"/>
                <a:cs typeface="Fira Mono" pitchFamily="34" charset="-120"/>
              </a:rPr>
              <a:t>1</a:t>
            </a:r>
            <a:endParaRPr lang="en-US" sz="2715" dirty="0"/>
          </a:p>
        </p:txBody>
      </p:sp>
      <p:sp>
        <p:nvSpPr>
          <p:cNvPr id="10" name="Text 7"/>
          <p:cNvSpPr/>
          <p:nvPr/>
        </p:nvSpPr>
        <p:spPr>
          <a:xfrm>
            <a:off x="2413397" y="2108002"/>
            <a:ext cx="2873216" cy="359092"/>
          </a:xfrm>
          <a:prstGeom prst="rect">
            <a:avLst/>
          </a:prstGeom>
          <a:noFill/>
          <a:ln/>
        </p:spPr>
        <p:txBody>
          <a:bodyPr wrap="none" rtlCol="0" anchor="t"/>
          <a:lstStyle/>
          <a:p>
            <a:pPr marL="0" indent="0" algn="l">
              <a:lnSpc>
                <a:spcPts val="2828"/>
              </a:lnSpc>
              <a:buNone/>
            </a:pPr>
            <a:r>
              <a:rPr lang="en-US" sz="2262" dirty="0">
                <a:solidFill>
                  <a:srgbClr val="E0D6DE"/>
                </a:solidFill>
                <a:latin typeface="Fira Mono" pitchFamily="34" charset="0"/>
                <a:ea typeface="Fira Mono" pitchFamily="34" charset="-122"/>
                <a:cs typeface="Fira Mono" pitchFamily="34" charset="-120"/>
              </a:rPr>
              <a:t>Mourning</a:t>
            </a:r>
            <a:endParaRPr lang="en-US" sz="2262" dirty="0"/>
          </a:p>
        </p:txBody>
      </p:sp>
      <p:sp>
        <p:nvSpPr>
          <p:cNvPr id="11" name="Text 8"/>
          <p:cNvSpPr/>
          <p:nvPr/>
        </p:nvSpPr>
        <p:spPr>
          <a:xfrm>
            <a:off x="2413397" y="2604968"/>
            <a:ext cx="5926098" cy="735568"/>
          </a:xfrm>
          <a:prstGeom prst="rect">
            <a:avLst/>
          </a:prstGeom>
          <a:noFill/>
          <a:ln/>
        </p:spPr>
        <p:txBody>
          <a:bodyPr wrap="square" rtlCol="0" anchor="t"/>
          <a:lstStyle/>
          <a:p>
            <a:pPr marL="0" indent="0" algn="l">
              <a:lnSpc>
                <a:spcPts val="2896"/>
              </a:lnSpc>
              <a:buNone/>
            </a:pPr>
            <a:r>
              <a:rPr lang="en-US" sz="1810" dirty="0">
                <a:solidFill>
                  <a:srgbClr val="E0D6DE"/>
                </a:solidFill>
                <a:latin typeface="Fira Sans" pitchFamily="34" charset="0"/>
                <a:ea typeface="Fira Sans" pitchFamily="34" charset="-122"/>
                <a:cs typeface="Fira Sans" pitchFamily="34" charset="-120"/>
              </a:rPr>
              <a:t>Ceremonies to honor the deceased and provide comfort to the grieving family and community.</a:t>
            </a:r>
            <a:endParaRPr lang="en-US" sz="1810" dirty="0"/>
          </a:p>
        </p:txBody>
      </p:sp>
      <p:sp>
        <p:nvSpPr>
          <p:cNvPr id="12" name="Shape 9"/>
          <p:cNvSpPr/>
          <p:nvPr/>
        </p:nvSpPr>
        <p:spPr>
          <a:xfrm>
            <a:off x="1377255" y="4301847"/>
            <a:ext cx="804505" cy="30480"/>
          </a:xfrm>
          <a:prstGeom prst="roundRect">
            <a:avLst>
              <a:gd name="adj" fmla="val 113121"/>
            </a:avLst>
          </a:prstGeom>
          <a:solidFill>
            <a:srgbClr val="474748"/>
          </a:solidFill>
          <a:ln/>
        </p:spPr>
      </p:sp>
      <p:sp>
        <p:nvSpPr>
          <p:cNvPr id="13" name="Shape 10"/>
          <p:cNvSpPr/>
          <p:nvPr/>
        </p:nvSpPr>
        <p:spPr>
          <a:xfrm>
            <a:off x="890647" y="4058602"/>
            <a:ext cx="517088" cy="517088"/>
          </a:xfrm>
          <a:prstGeom prst="roundRect">
            <a:avLst>
              <a:gd name="adj" fmla="val 6668"/>
            </a:avLst>
          </a:prstGeom>
          <a:solidFill>
            <a:srgbClr val="2E2E2F"/>
          </a:solidFill>
          <a:ln/>
        </p:spPr>
      </p:sp>
      <p:sp>
        <p:nvSpPr>
          <p:cNvPr id="14" name="Text 11"/>
          <p:cNvSpPr/>
          <p:nvPr/>
        </p:nvSpPr>
        <p:spPr>
          <a:xfrm>
            <a:off x="1045666" y="4144685"/>
            <a:ext cx="206931" cy="344805"/>
          </a:xfrm>
          <a:prstGeom prst="rect">
            <a:avLst/>
          </a:prstGeom>
          <a:noFill/>
          <a:ln/>
        </p:spPr>
        <p:txBody>
          <a:bodyPr wrap="none" rtlCol="0" anchor="t"/>
          <a:lstStyle/>
          <a:p>
            <a:pPr marL="0" indent="0" algn="ctr">
              <a:lnSpc>
                <a:spcPts val="2715"/>
              </a:lnSpc>
              <a:buNone/>
            </a:pPr>
            <a:r>
              <a:rPr lang="en-US" sz="2715" dirty="0">
                <a:solidFill>
                  <a:srgbClr val="E0D6DE"/>
                </a:solidFill>
                <a:latin typeface="Fira Mono" pitchFamily="34" charset="0"/>
                <a:ea typeface="Fira Mono" pitchFamily="34" charset="-122"/>
                <a:cs typeface="Fira Mono" pitchFamily="34" charset="-120"/>
              </a:rPr>
              <a:t>2</a:t>
            </a:r>
            <a:endParaRPr lang="en-US" sz="2715" dirty="0"/>
          </a:p>
        </p:txBody>
      </p:sp>
      <p:sp>
        <p:nvSpPr>
          <p:cNvPr id="15" name="Text 12"/>
          <p:cNvSpPr/>
          <p:nvPr/>
        </p:nvSpPr>
        <p:spPr>
          <a:xfrm>
            <a:off x="2413397" y="4029908"/>
            <a:ext cx="2873216" cy="359092"/>
          </a:xfrm>
          <a:prstGeom prst="rect">
            <a:avLst/>
          </a:prstGeom>
          <a:noFill/>
          <a:ln/>
        </p:spPr>
        <p:txBody>
          <a:bodyPr wrap="none" rtlCol="0" anchor="t"/>
          <a:lstStyle/>
          <a:p>
            <a:pPr marL="0" indent="0" algn="l">
              <a:lnSpc>
                <a:spcPts val="2828"/>
              </a:lnSpc>
              <a:buNone/>
            </a:pPr>
            <a:r>
              <a:rPr lang="en-US" sz="2262" dirty="0">
                <a:solidFill>
                  <a:srgbClr val="E0D6DE"/>
                </a:solidFill>
                <a:latin typeface="Fira Mono" pitchFamily="34" charset="0"/>
                <a:ea typeface="Fira Mono" pitchFamily="34" charset="-122"/>
                <a:cs typeface="Fira Mono" pitchFamily="34" charset="-120"/>
              </a:rPr>
              <a:t>Burial</a:t>
            </a:r>
            <a:endParaRPr lang="en-US" sz="2262" dirty="0"/>
          </a:p>
        </p:txBody>
      </p:sp>
      <p:sp>
        <p:nvSpPr>
          <p:cNvPr id="16" name="Text 13"/>
          <p:cNvSpPr/>
          <p:nvPr/>
        </p:nvSpPr>
        <p:spPr>
          <a:xfrm>
            <a:off x="2413397" y="4526875"/>
            <a:ext cx="5926098" cy="735568"/>
          </a:xfrm>
          <a:prstGeom prst="rect">
            <a:avLst/>
          </a:prstGeom>
          <a:noFill/>
          <a:ln/>
        </p:spPr>
        <p:txBody>
          <a:bodyPr wrap="square" rtlCol="0" anchor="t"/>
          <a:lstStyle/>
          <a:p>
            <a:pPr marL="0" indent="0" algn="l">
              <a:lnSpc>
                <a:spcPts val="2896"/>
              </a:lnSpc>
              <a:buNone/>
            </a:pPr>
            <a:r>
              <a:rPr lang="en-US" sz="1810" dirty="0">
                <a:solidFill>
                  <a:srgbClr val="E0D6DE"/>
                </a:solidFill>
                <a:latin typeface="Fira Sans" pitchFamily="34" charset="0"/>
                <a:ea typeface="Fira Sans" pitchFamily="34" charset="-122"/>
                <a:cs typeface="Fira Sans" pitchFamily="34" charset="-120"/>
              </a:rPr>
              <a:t>Rituals to respectfully lay the deceased to rest, ensuring a peaceful transition to the afterlife.</a:t>
            </a:r>
            <a:endParaRPr lang="en-US" sz="1810" dirty="0"/>
          </a:p>
        </p:txBody>
      </p:sp>
      <p:sp>
        <p:nvSpPr>
          <p:cNvPr id="17" name="Shape 14"/>
          <p:cNvSpPr/>
          <p:nvPr/>
        </p:nvSpPr>
        <p:spPr>
          <a:xfrm>
            <a:off x="1377255" y="6223754"/>
            <a:ext cx="804505" cy="30480"/>
          </a:xfrm>
          <a:prstGeom prst="roundRect">
            <a:avLst>
              <a:gd name="adj" fmla="val 113121"/>
            </a:avLst>
          </a:prstGeom>
          <a:solidFill>
            <a:srgbClr val="474748"/>
          </a:solidFill>
          <a:ln/>
        </p:spPr>
      </p:sp>
      <p:sp>
        <p:nvSpPr>
          <p:cNvPr id="18" name="Shape 15"/>
          <p:cNvSpPr/>
          <p:nvPr/>
        </p:nvSpPr>
        <p:spPr>
          <a:xfrm>
            <a:off x="890647" y="5980509"/>
            <a:ext cx="517088" cy="517088"/>
          </a:xfrm>
          <a:prstGeom prst="roundRect">
            <a:avLst>
              <a:gd name="adj" fmla="val 6668"/>
            </a:avLst>
          </a:prstGeom>
          <a:solidFill>
            <a:srgbClr val="2E2E2F"/>
          </a:solidFill>
          <a:ln/>
        </p:spPr>
      </p:sp>
      <p:sp>
        <p:nvSpPr>
          <p:cNvPr id="19" name="Text 16"/>
          <p:cNvSpPr/>
          <p:nvPr/>
        </p:nvSpPr>
        <p:spPr>
          <a:xfrm>
            <a:off x="1045666" y="6066592"/>
            <a:ext cx="206931" cy="344805"/>
          </a:xfrm>
          <a:prstGeom prst="rect">
            <a:avLst/>
          </a:prstGeom>
          <a:noFill/>
          <a:ln/>
        </p:spPr>
        <p:txBody>
          <a:bodyPr wrap="none" rtlCol="0" anchor="t"/>
          <a:lstStyle/>
          <a:p>
            <a:pPr marL="0" indent="0" algn="ctr">
              <a:lnSpc>
                <a:spcPts val="2715"/>
              </a:lnSpc>
              <a:buNone/>
            </a:pPr>
            <a:r>
              <a:rPr lang="en-US" sz="2715" dirty="0">
                <a:solidFill>
                  <a:srgbClr val="E0D6DE"/>
                </a:solidFill>
                <a:latin typeface="Fira Mono" pitchFamily="34" charset="0"/>
                <a:ea typeface="Fira Mono" pitchFamily="34" charset="-122"/>
                <a:cs typeface="Fira Mono" pitchFamily="34" charset="-120"/>
              </a:rPr>
              <a:t>3</a:t>
            </a:r>
            <a:endParaRPr lang="en-US" sz="2715" dirty="0"/>
          </a:p>
        </p:txBody>
      </p:sp>
      <p:sp>
        <p:nvSpPr>
          <p:cNvPr id="20" name="Text 17"/>
          <p:cNvSpPr/>
          <p:nvPr/>
        </p:nvSpPr>
        <p:spPr>
          <a:xfrm>
            <a:off x="2413397" y="5951815"/>
            <a:ext cx="2873216" cy="359092"/>
          </a:xfrm>
          <a:prstGeom prst="rect">
            <a:avLst/>
          </a:prstGeom>
          <a:noFill/>
          <a:ln/>
        </p:spPr>
        <p:txBody>
          <a:bodyPr wrap="none" rtlCol="0" anchor="t"/>
          <a:lstStyle/>
          <a:p>
            <a:pPr marL="0" indent="0" algn="l">
              <a:lnSpc>
                <a:spcPts val="2828"/>
              </a:lnSpc>
              <a:buNone/>
            </a:pPr>
            <a:r>
              <a:rPr lang="en-US" sz="2262" dirty="0">
                <a:solidFill>
                  <a:srgbClr val="E0D6DE"/>
                </a:solidFill>
                <a:latin typeface="Fira Mono" pitchFamily="34" charset="0"/>
                <a:ea typeface="Fira Mono" pitchFamily="34" charset="-122"/>
                <a:cs typeface="Fira Mono" pitchFamily="34" charset="-120"/>
              </a:rPr>
              <a:t>Remembrance</a:t>
            </a:r>
            <a:endParaRPr lang="en-US" sz="2262" dirty="0"/>
          </a:p>
        </p:txBody>
      </p:sp>
      <p:sp>
        <p:nvSpPr>
          <p:cNvPr id="21" name="Text 18"/>
          <p:cNvSpPr/>
          <p:nvPr/>
        </p:nvSpPr>
        <p:spPr>
          <a:xfrm>
            <a:off x="2413397" y="6448782"/>
            <a:ext cx="5926098" cy="735568"/>
          </a:xfrm>
          <a:prstGeom prst="rect">
            <a:avLst/>
          </a:prstGeom>
          <a:noFill/>
          <a:ln/>
        </p:spPr>
        <p:txBody>
          <a:bodyPr wrap="square" rtlCol="0" anchor="t"/>
          <a:lstStyle/>
          <a:p>
            <a:pPr marL="0" indent="0" algn="l">
              <a:lnSpc>
                <a:spcPts val="2896"/>
              </a:lnSpc>
              <a:buNone/>
            </a:pPr>
            <a:r>
              <a:rPr lang="en-US" sz="1810" dirty="0">
                <a:solidFill>
                  <a:srgbClr val="E0D6DE"/>
                </a:solidFill>
                <a:latin typeface="Fira Sans" pitchFamily="34" charset="0"/>
                <a:ea typeface="Fira Sans" pitchFamily="34" charset="-122"/>
                <a:cs typeface="Fira Sans" pitchFamily="34" charset="-120"/>
              </a:rPr>
              <a:t>Continued ceremonies and rituals to maintain a connection with the departed and honor their memory.</a:t>
            </a:r>
            <a:endParaRPr lang="en-US" sz="18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0651" y="839033"/>
            <a:ext cx="4816435" cy="601980"/>
          </a:xfrm>
          <a:prstGeom prst="rect">
            <a:avLst/>
          </a:prstGeom>
          <a:noFill/>
          <a:ln/>
        </p:spPr>
        <p:txBody>
          <a:bodyPr wrap="none" rtlCol="0" anchor="t"/>
          <a:lstStyle/>
          <a:p>
            <a:pPr marL="0" indent="0">
              <a:lnSpc>
                <a:spcPts val="4741"/>
              </a:lnSpc>
              <a:buNone/>
            </a:pPr>
            <a:r>
              <a:rPr lang="en-US" sz="3792" dirty="0">
                <a:solidFill>
                  <a:srgbClr val="FBF3FA"/>
                </a:solidFill>
                <a:latin typeface="Fira Mono" pitchFamily="34" charset="0"/>
                <a:ea typeface="Fira Mono" pitchFamily="34" charset="-122"/>
                <a:cs typeface="Fira Mono" pitchFamily="34" charset="-120"/>
              </a:rPr>
              <a:t>Initiation Rites</a:t>
            </a:r>
            <a:endParaRPr lang="en-US" sz="3792" dirty="0"/>
          </a:p>
        </p:txBody>
      </p:sp>
      <p:pic>
        <p:nvPicPr>
          <p:cNvPr id="6" name="Image 1" descr="preencoded.png"/>
          <p:cNvPicPr>
            <a:picLocks noChangeAspect="1"/>
          </p:cNvPicPr>
          <p:nvPr/>
        </p:nvPicPr>
        <p:blipFill>
          <a:blip r:embed="rId4"/>
          <a:stretch>
            <a:fillRect/>
          </a:stretch>
        </p:blipFill>
        <p:spPr>
          <a:xfrm>
            <a:off x="6160651" y="1729978"/>
            <a:ext cx="481608" cy="481608"/>
          </a:xfrm>
          <a:prstGeom prst="rect">
            <a:avLst/>
          </a:prstGeom>
        </p:spPr>
      </p:pic>
      <p:sp>
        <p:nvSpPr>
          <p:cNvPr id="7" name="Text 3"/>
          <p:cNvSpPr/>
          <p:nvPr/>
        </p:nvSpPr>
        <p:spPr>
          <a:xfrm>
            <a:off x="6160651" y="2404229"/>
            <a:ext cx="2600087" cy="300990"/>
          </a:xfrm>
          <a:prstGeom prst="rect">
            <a:avLst/>
          </a:prstGeom>
          <a:noFill/>
          <a:ln/>
        </p:spPr>
        <p:txBody>
          <a:bodyPr wrap="none" rtlCol="0" anchor="t"/>
          <a:lstStyle/>
          <a:p>
            <a:pPr marL="0" indent="0" algn="l">
              <a:lnSpc>
                <a:spcPts val="2370"/>
              </a:lnSpc>
              <a:buNone/>
            </a:pPr>
            <a:r>
              <a:rPr lang="en-US" sz="1896" dirty="0">
                <a:solidFill>
                  <a:srgbClr val="E0D6DE"/>
                </a:solidFill>
                <a:latin typeface="Fira Mono" pitchFamily="34" charset="0"/>
                <a:ea typeface="Fira Mono" pitchFamily="34" charset="-122"/>
                <a:cs typeface="Fira Mono" pitchFamily="34" charset="-120"/>
              </a:rPr>
              <a:t>Knowledge Transfer</a:t>
            </a:r>
            <a:endParaRPr lang="en-US" sz="1896" dirty="0"/>
          </a:p>
        </p:txBody>
      </p:sp>
      <p:sp>
        <p:nvSpPr>
          <p:cNvPr id="8" name="Text 4"/>
          <p:cNvSpPr/>
          <p:nvPr/>
        </p:nvSpPr>
        <p:spPr>
          <a:xfrm>
            <a:off x="6160651" y="2820710"/>
            <a:ext cx="7795498" cy="308134"/>
          </a:xfrm>
          <a:prstGeom prst="rect">
            <a:avLst/>
          </a:prstGeom>
          <a:noFill/>
          <a:ln/>
        </p:spPr>
        <p:txBody>
          <a:bodyPr wrap="none" rtlCol="0" anchor="t"/>
          <a:lstStyle/>
          <a:p>
            <a:pPr marL="0" indent="0" algn="l">
              <a:lnSpc>
                <a:spcPts val="2427"/>
              </a:lnSpc>
              <a:buNone/>
            </a:pPr>
            <a:r>
              <a:rPr lang="en-US" sz="1517" dirty="0">
                <a:solidFill>
                  <a:srgbClr val="E0D6DE"/>
                </a:solidFill>
                <a:latin typeface="Fira Sans" pitchFamily="34" charset="0"/>
                <a:ea typeface="Fira Sans" pitchFamily="34" charset="-122"/>
                <a:cs typeface="Fira Sans" pitchFamily="34" charset="-120"/>
              </a:rPr>
              <a:t>Elders impart essential cultural knowledge and wisdom to the initiates.</a:t>
            </a:r>
            <a:endParaRPr lang="en-US" sz="1517" dirty="0"/>
          </a:p>
        </p:txBody>
      </p:sp>
      <p:pic>
        <p:nvPicPr>
          <p:cNvPr id="9" name="Image 2" descr="preencoded.png"/>
          <p:cNvPicPr>
            <a:picLocks noChangeAspect="1"/>
          </p:cNvPicPr>
          <p:nvPr/>
        </p:nvPicPr>
        <p:blipFill>
          <a:blip r:embed="rId5"/>
          <a:stretch>
            <a:fillRect/>
          </a:stretch>
        </p:blipFill>
        <p:spPr>
          <a:xfrm>
            <a:off x="6160651" y="3706773"/>
            <a:ext cx="481608" cy="481608"/>
          </a:xfrm>
          <a:prstGeom prst="rect">
            <a:avLst/>
          </a:prstGeom>
        </p:spPr>
      </p:pic>
      <p:sp>
        <p:nvSpPr>
          <p:cNvPr id="10" name="Text 5"/>
          <p:cNvSpPr/>
          <p:nvPr/>
        </p:nvSpPr>
        <p:spPr>
          <a:xfrm>
            <a:off x="6160651" y="4381024"/>
            <a:ext cx="3033474" cy="300990"/>
          </a:xfrm>
          <a:prstGeom prst="rect">
            <a:avLst/>
          </a:prstGeom>
          <a:noFill/>
          <a:ln/>
        </p:spPr>
        <p:txBody>
          <a:bodyPr wrap="none" rtlCol="0" anchor="t"/>
          <a:lstStyle/>
          <a:p>
            <a:pPr marL="0" indent="0" algn="l">
              <a:lnSpc>
                <a:spcPts val="2370"/>
              </a:lnSpc>
              <a:buNone/>
            </a:pPr>
            <a:r>
              <a:rPr lang="en-US" sz="1896" dirty="0">
                <a:solidFill>
                  <a:srgbClr val="E0D6DE"/>
                </a:solidFill>
                <a:latin typeface="Fira Mono" pitchFamily="34" charset="0"/>
                <a:ea typeface="Fira Mono" pitchFamily="34" charset="-122"/>
                <a:cs typeface="Fira Mono" pitchFamily="34" charset="-120"/>
              </a:rPr>
              <a:t>Spiritual Empowerment</a:t>
            </a:r>
            <a:endParaRPr lang="en-US" sz="1896" dirty="0"/>
          </a:p>
        </p:txBody>
      </p:sp>
      <p:sp>
        <p:nvSpPr>
          <p:cNvPr id="11" name="Text 6"/>
          <p:cNvSpPr/>
          <p:nvPr/>
        </p:nvSpPr>
        <p:spPr>
          <a:xfrm>
            <a:off x="6160651" y="4797504"/>
            <a:ext cx="7795498" cy="308134"/>
          </a:xfrm>
          <a:prstGeom prst="rect">
            <a:avLst/>
          </a:prstGeom>
          <a:noFill/>
          <a:ln/>
        </p:spPr>
        <p:txBody>
          <a:bodyPr wrap="none" rtlCol="0" anchor="t"/>
          <a:lstStyle/>
          <a:p>
            <a:pPr marL="0" indent="0" algn="l">
              <a:lnSpc>
                <a:spcPts val="2427"/>
              </a:lnSpc>
              <a:buNone/>
            </a:pPr>
            <a:r>
              <a:rPr lang="en-US" sz="1517" dirty="0">
                <a:solidFill>
                  <a:srgbClr val="E0D6DE"/>
                </a:solidFill>
                <a:latin typeface="Fira Sans" pitchFamily="34" charset="0"/>
                <a:ea typeface="Fira Sans" pitchFamily="34" charset="-122"/>
                <a:cs typeface="Fira Sans" pitchFamily="34" charset="-120"/>
              </a:rPr>
              <a:t>Rituals and ceremonies strengthen the initiates' connection to their spiritual heritage.</a:t>
            </a:r>
            <a:endParaRPr lang="en-US" sz="1517" dirty="0"/>
          </a:p>
        </p:txBody>
      </p:sp>
      <p:pic>
        <p:nvPicPr>
          <p:cNvPr id="12" name="Image 3" descr="preencoded.png"/>
          <p:cNvPicPr>
            <a:picLocks noChangeAspect="1"/>
          </p:cNvPicPr>
          <p:nvPr/>
        </p:nvPicPr>
        <p:blipFill>
          <a:blip r:embed="rId6"/>
          <a:stretch>
            <a:fillRect/>
          </a:stretch>
        </p:blipFill>
        <p:spPr>
          <a:xfrm>
            <a:off x="6160651" y="5683568"/>
            <a:ext cx="481608" cy="481608"/>
          </a:xfrm>
          <a:prstGeom prst="rect">
            <a:avLst/>
          </a:prstGeom>
        </p:spPr>
      </p:pic>
      <p:sp>
        <p:nvSpPr>
          <p:cNvPr id="13" name="Text 7"/>
          <p:cNvSpPr/>
          <p:nvPr/>
        </p:nvSpPr>
        <p:spPr>
          <a:xfrm>
            <a:off x="6160651" y="6357818"/>
            <a:ext cx="3033474" cy="300990"/>
          </a:xfrm>
          <a:prstGeom prst="rect">
            <a:avLst/>
          </a:prstGeom>
          <a:noFill/>
          <a:ln/>
        </p:spPr>
        <p:txBody>
          <a:bodyPr wrap="none" rtlCol="0" anchor="t"/>
          <a:lstStyle/>
          <a:p>
            <a:pPr marL="0" indent="0" algn="l">
              <a:lnSpc>
                <a:spcPts val="2370"/>
              </a:lnSpc>
              <a:buNone/>
            </a:pPr>
            <a:r>
              <a:rPr lang="en-US" sz="1896" dirty="0">
                <a:solidFill>
                  <a:srgbClr val="E0D6DE"/>
                </a:solidFill>
                <a:latin typeface="Fira Mono" pitchFamily="34" charset="0"/>
                <a:ea typeface="Fira Mono" pitchFamily="34" charset="-122"/>
                <a:cs typeface="Fira Mono" pitchFamily="34" charset="-120"/>
              </a:rPr>
              <a:t>Community Integration</a:t>
            </a:r>
            <a:endParaRPr lang="en-US" sz="1896" dirty="0"/>
          </a:p>
        </p:txBody>
      </p:sp>
      <p:sp>
        <p:nvSpPr>
          <p:cNvPr id="14" name="Text 8"/>
          <p:cNvSpPr/>
          <p:nvPr/>
        </p:nvSpPr>
        <p:spPr>
          <a:xfrm>
            <a:off x="6160651" y="6774299"/>
            <a:ext cx="7795498" cy="616268"/>
          </a:xfrm>
          <a:prstGeom prst="rect">
            <a:avLst/>
          </a:prstGeom>
          <a:noFill/>
          <a:ln/>
        </p:spPr>
        <p:txBody>
          <a:bodyPr wrap="square" rtlCol="0" anchor="t"/>
          <a:lstStyle/>
          <a:p>
            <a:pPr marL="0" indent="0" algn="l">
              <a:lnSpc>
                <a:spcPts val="2427"/>
              </a:lnSpc>
              <a:buNone/>
            </a:pPr>
            <a:r>
              <a:rPr lang="en-US" sz="1517" dirty="0">
                <a:solidFill>
                  <a:srgbClr val="E0D6DE"/>
                </a:solidFill>
                <a:latin typeface="Fira Sans" pitchFamily="34" charset="0"/>
                <a:ea typeface="Fira Sans" pitchFamily="34" charset="-122"/>
                <a:cs typeface="Fira Sans" pitchFamily="34" charset="-120"/>
              </a:rPr>
              <a:t>Successful completion of the rites marks the initiate's acceptance into the adult community.</a:t>
            </a:r>
            <a:endParaRPr lang="en-US" sz="1517"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691158"/>
            <a:ext cx="6172200" cy="771525"/>
          </a:xfrm>
          <a:prstGeom prst="rect">
            <a:avLst/>
          </a:prstGeom>
          <a:noFill/>
          <a:ln/>
        </p:spPr>
        <p:txBody>
          <a:bodyPr wrap="non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Spiritual Rites</a:t>
            </a:r>
            <a:endParaRPr lang="en-US" sz="4860" dirty="0"/>
          </a:p>
        </p:txBody>
      </p:sp>
      <p:sp>
        <p:nvSpPr>
          <p:cNvPr id="6" name="Shape 3"/>
          <p:cNvSpPr/>
          <p:nvPr/>
        </p:nvSpPr>
        <p:spPr>
          <a:xfrm>
            <a:off x="864037" y="1832967"/>
            <a:ext cx="7415927" cy="5705475"/>
          </a:xfrm>
          <a:prstGeom prst="roundRect">
            <a:avLst>
              <a:gd name="adj" fmla="val 649"/>
            </a:avLst>
          </a:prstGeom>
          <a:noFill/>
          <a:ln w="15240">
            <a:solidFill>
              <a:srgbClr val="FFFFFF">
                <a:alpha val="24000"/>
              </a:srgbClr>
            </a:solidFill>
            <a:prstDash val="solid"/>
          </a:ln>
        </p:spPr>
      </p:sp>
      <p:sp>
        <p:nvSpPr>
          <p:cNvPr id="7" name="Shape 4"/>
          <p:cNvSpPr/>
          <p:nvPr/>
        </p:nvSpPr>
        <p:spPr>
          <a:xfrm>
            <a:off x="879277" y="1848207"/>
            <a:ext cx="7385447" cy="1891665"/>
          </a:xfrm>
          <a:prstGeom prst="rect">
            <a:avLst/>
          </a:prstGeom>
          <a:solidFill>
            <a:srgbClr val="FFFFFF">
              <a:alpha val="4000"/>
            </a:srgbClr>
          </a:solidFill>
          <a:ln/>
        </p:spPr>
      </p:sp>
      <p:sp>
        <p:nvSpPr>
          <p:cNvPr id="8" name="Text 5"/>
          <p:cNvSpPr/>
          <p:nvPr/>
        </p:nvSpPr>
        <p:spPr>
          <a:xfrm>
            <a:off x="1126093" y="2003941"/>
            <a:ext cx="3195280" cy="395049"/>
          </a:xfrm>
          <a:prstGeom prst="rect">
            <a:avLst/>
          </a:prstGeom>
          <a:noFill/>
          <a:ln/>
        </p:spPr>
        <p:txBody>
          <a:bodyPr wrap="non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Ancestral Veneration</a:t>
            </a:r>
            <a:endParaRPr lang="en-US" sz="1944" dirty="0"/>
          </a:p>
        </p:txBody>
      </p:sp>
      <p:sp>
        <p:nvSpPr>
          <p:cNvPr id="9" name="Text 6"/>
          <p:cNvSpPr/>
          <p:nvPr/>
        </p:nvSpPr>
        <p:spPr>
          <a:xfrm>
            <a:off x="4822627" y="2003941"/>
            <a:ext cx="3195280"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Rituals to honor and connect with ancestral spirits, seeking their guidance and protection.</a:t>
            </a:r>
            <a:endParaRPr lang="en-US" sz="1944" dirty="0"/>
          </a:p>
        </p:txBody>
      </p:sp>
      <p:sp>
        <p:nvSpPr>
          <p:cNvPr id="10" name="Shape 7"/>
          <p:cNvSpPr/>
          <p:nvPr/>
        </p:nvSpPr>
        <p:spPr>
          <a:xfrm>
            <a:off x="879277" y="3739872"/>
            <a:ext cx="7385447" cy="1891665"/>
          </a:xfrm>
          <a:prstGeom prst="rect">
            <a:avLst/>
          </a:prstGeom>
          <a:solidFill>
            <a:srgbClr val="000000">
              <a:alpha val="4000"/>
            </a:srgbClr>
          </a:solidFill>
          <a:ln/>
        </p:spPr>
      </p:sp>
      <p:sp>
        <p:nvSpPr>
          <p:cNvPr id="11" name="Text 8"/>
          <p:cNvSpPr/>
          <p:nvPr/>
        </p:nvSpPr>
        <p:spPr>
          <a:xfrm>
            <a:off x="1126093" y="3895606"/>
            <a:ext cx="3195280" cy="395049"/>
          </a:xfrm>
          <a:prstGeom prst="rect">
            <a:avLst/>
          </a:prstGeom>
          <a:noFill/>
          <a:ln/>
        </p:spPr>
        <p:txBody>
          <a:bodyPr wrap="non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Divination Practices</a:t>
            </a:r>
            <a:endParaRPr lang="en-US" sz="1944" dirty="0"/>
          </a:p>
        </p:txBody>
      </p:sp>
      <p:sp>
        <p:nvSpPr>
          <p:cNvPr id="12" name="Text 9"/>
          <p:cNvSpPr/>
          <p:nvPr/>
        </p:nvSpPr>
        <p:spPr>
          <a:xfrm>
            <a:off x="4822627" y="3895606"/>
            <a:ext cx="3195280"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Ceremonies involving the interpretation of signs and omens to uncover the will of the divine.</a:t>
            </a:r>
            <a:endParaRPr lang="en-US" sz="1944" dirty="0"/>
          </a:p>
        </p:txBody>
      </p:sp>
      <p:sp>
        <p:nvSpPr>
          <p:cNvPr id="13" name="Shape 10"/>
          <p:cNvSpPr/>
          <p:nvPr/>
        </p:nvSpPr>
        <p:spPr>
          <a:xfrm>
            <a:off x="879277" y="5631537"/>
            <a:ext cx="7385447" cy="1891665"/>
          </a:xfrm>
          <a:prstGeom prst="rect">
            <a:avLst/>
          </a:prstGeom>
          <a:solidFill>
            <a:srgbClr val="FFFFFF">
              <a:alpha val="4000"/>
            </a:srgbClr>
          </a:solidFill>
          <a:ln/>
        </p:spPr>
      </p:sp>
      <p:sp>
        <p:nvSpPr>
          <p:cNvPr id="14" name="Text 11"/>
          <p:cNvSpPr/>
          <p:nvPr/>
        </p:nvSpPr>
        <p:spPr>
          <a:xfrm>
            <a:off x="1126093" y="5787271"/>
            <a:ext cx="3195280" cy="395049"/>
          </a:xfrm>
          <a:prstGeom prst="rect">
            <a:avLst/>
          </a:prstGeom>
          <a:noFill/>
          <a:ln/>
        </p:spPr>
        <p:txBody>
          <a:bodyPr wrap="non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Cleansing Rituals</a:t>
            </a:r>
            <a:endParaRPr lang="en-US" sz="1944" dirty="0"/>
          </a:p>
        </p:txBody>
      </p:sp>
      <p:sp>
        <p:nvSpPr>
          <p:cNvPr id="15" name="Text 12"/>
          <p:cNvSpPr/>
          <p:nvPr/>
        </p:nvSpPr>
        <p:spPr>
          <a:xfrm>
            <a:off x="4822627" y="5787271"/>
            <a:ext cx="3195280" cy="158019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Rituals to purify the mind, body, and spirit, removing negative energies and restoring balance.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sp>
        <p:nvSpPr>
          <p:cNvPr id="4" name="Text 2"/>
          <p:cNvSpPr/>
          <p:nvPr/>
        </p:nvSpPr>
        <p:spPr>
          <a:xfrm>
            <a:off x="864037" y="1821894"/>
            <a:ext cx="12902327" cy="1543050"/>
          </a:xfrm>
          <a:prstGeom prst="rect">
            <a:avLst/>
          </a:prstGeom>
          <a:noFill/>
          <a:ln/>
        </p:spPr>
        <p:txBody>
          <a:bodyPr wrap="square" rtlCol="0" anchor="t"/>
          <a:lstStyle/>
          <a:p>
            <a:pPr marL="0" indent="0">
              <a:lnSpc>
                <a:spcPts val="6075"/>
              </a:lnSpc>
              <a:buNone/>
            </a:pPr>
            <a:r>
              <a:rPr lang="en-US" sz="4860" dirty="0">
                <a:solidFill>
                  <a:srgbClr val="FBF3FA"/>
                </a:solidFill>
                <a:latin typeface="Fira Mono" pitchFamily="34" charset="0"/>
                <a:ea typeface="Fira Mono" pitchFamily="34" charset="-122"/>
                <a:cs typeface="Fira Mono" pitchFamily="34" charset="-120"/>
              </a:rPr>
              <a:t>Cultural Significance of Rites of Passage</a:t>
            </a:r>
            <a:endParaRPr lang="en-US" sz="4860" dirty="0"/>
          </a:p>
        </p:txBody>
      </p:sp>
      <p:sp>
        <p:nvSpPr>
          <p:cNvPr id="5" name="Text 3"/>
          <p:cNvSpPr/>
          <p:nvPr/>
        </p:nvSpPr>
        <p:spPr>
          <a:xfrm>
            <a:off x="864037" y="3982045"/>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Strengthening Identity</a:t>
            </a:r>
            <a:endParaRPr lang="en-US" sz="2430" dirty="0"/>
          </a:p>
        </p:txBody>
      </p:sp>
      <p:sp>
        <p:nvSpPr>
          <p:cNvPr id="6" name="Text 4"/>
          <p:cNvSpPr/>
          <p:nvPr/>
        </p:nvSpPr>
        <p:spPr>
          <a:xfrm>
            <a:off x="864037" y="5000387"/>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Rites of passage reinforce an individual's connection to their cultural heritage and community.</a:t>
            </a:r>
            <a:endParaRPr lang="en-US" sz="1944" dirty="0"/>
          </a:p>
        </p:txBody>
      </p:sp>
      <p:sp>
        <p:nvSpPr>
          <p:cNvPr id="7" name="Text 5"/>
          <p:cNvSpPr/>
          <p:nvPr/>
        </p:nvSpPr>
        <p:spPr>
          <a:xfrm>
            <a:off x="5372695" y="3982045"/>
            <a:ext cx="3518178" cy="385763"/>
          </a:xfrm>
          <a:prstGeom prst="rect">
            <a:avLst/>
          </a:prstGeom>
          <a:noFill/>
          <a:ln/>
        </p:spPr>
        <p:txBody>
          <a:bodyPr wrap="non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Fostering Belonging</a:t>
            </a:r>
            <a:endParaRPr lang="en-US" sz="2430" dirty="0"/>
          </a:p>
        </p:txBody>
      </p:sp>
      <p:sp>
        <p:nvSpPr>
          <p:cNvPr id="8" name="Text 6"/>
          <p:cNvSpPr/>
          <p:nvPr/>
        </p:nvSpPr>
        <p:spPr>
          <a:xfrm>
            <a:off x="5372695" y="4614624"/>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These ceremonies create a sense of shared experience and belonging, uniting the community.</a:t>
            </a:r>
            <a:endParaRPr lang="en-US" sz="1944" dirty="0"/>
          </a:p>
        </p:txBody>
      </p:sp>
      <p:sp>
        <p:nvSpPr>
          <p:cNvPr id="9" name="Text 7"/>
          <p:cNvSpPr/>
          <p:nvPr/>
        </p:nvSpPr>
        <p:spPr>
          <a:xfrm>
            <a:off x="9881354" y="3982045"/>
            <a:ext cx="3898821" cy="771525"/>
          </a:xfrm>
          <a:prstGeom prst="rect">
            <a:avLst/>
          </a:prstGeom>
          <a:noFill/>
          <a:ln/>
        </p:spPr>
        <p:txBody>
          <a:bodyPr wrap="square" rtlCol="0" anchor="t"/>
          <a:lstStyle/>
          <a:p>
            <a:pPr marL="0" indent="0">
              <a:lnSpc>
                <a:spcPts val="3038"/>
              </a:lnSpc>
              <a:buNone/>
            </a:pPr>
            <a:r>
              <a:rPr lang="en-US" sz="2430" dirty="0">
                <a:solidFill>
                  <a:srgbClr val="FBF3FA"/>
                </a:solidFill>
                <a:latin typeface="Fira Mono" pitchFamily="34" charset="0"/>
                <a:ea typeface="Fira Mono" pitchFamily="34" charset="-122"/>
                <a:cs typeface="Fira Mono" pitchFamily="34" charset="-120"/>
              </a:rPr>
              <a:t>Transmitting Traditions</a:t>
            </a:r>
            <a:endParaRPr lang="en-US" sz="2430" dirty="0"/>
          </a:p>
        </p:txBody>
      </p:sp>
      <p:sp>
        <p:nvSpPr>
          <p:cNvPr id="10" name="Text 8"/>
          <p:cNvSpPr/>
          <p:nvPr/>
        </p:nvSpPr>
        <p:spPr>
          <a:xfrm>
            <a:off x="9881354" y="5000387"/>
            <a:ext cx="3898821" cy="1185148"/>
          </a:xfrm>
          <a:prstGeom prst="rect">
            <a:avLst/>
          </a:prstGeom>
          <a:noFill/>
          <a:ln/>
        </p:spPr>
        <p:txBody>
          <a:bodyPr wrap="square" rtlCol="0" anchor="t"/>
          <a:lstStyle/>
          <a:p>
            <a:pPr marL="0" indent="0">
              <a:lnSpc>
                <a:spcPts val="3110"/>
              </a:lnSpc>
              <a:buNone/>
            </a:pPr>
            <a:r>
              <a:rPr lang="en-US" sz="1944" dirty="0">
                <a:solidFill>
                  <a:srgbClr val="E0D6DE"/>
                </a:solidFill>
                <a:latin typeface="Fira Sans" pitchFamily="34" charset="0"/>
                <a:ea typeface="Fira Sans" pitchFamily="34" charset="-122"/>
                <a:cs typeface="Fira Sans" pitchFamily="34" charset="-120"/>
              </a:rPr>
              <a:t>The rituals serve as a means to pass down cultural knowledge and values to the next generation.</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530</Words>
  <Application>Microsoft Office PowerPoint</Application>
  <PresentationFormat>Custom</PresentationFormat>
  <Paragraphs>74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Fira Mono</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 840</cp:lastModifiedBy>
  <cp:revision>2</cp:revision>
  <dcterms:created xsi:type="dcterms:W3CDTF">2024-08-10T19:52:01Z</dcterms:created>
  <dcterms:modified xsi:type="dcterms:W3CDTF">2024-08-10T19:55:35Z</dcterms:modified>
</cp:coreProperties>
</file>